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0" r:id="rId4"/>
    <p:sldId id="268" r:id="rId5"/>
    <p:sldId id="271" r:id="rId6"/>
    <p:sldId id="272" r:id="rId7"/>
    <p:sldId id="259" r:id="rId8"/>
    <p:sldId id="260" r:id="rId9"/>
    <p:sldId id="261" r:id="rId10"/>
    <p:sldId id="263" r:id="rId11"/>
    <p:sldId id="275" r:id="rId12"/>
    <p:sldId id="273" r:id="rId13"/>
    <p:sldId id="274" r:id="rId14"/>
    <p:sldId id="267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F031B8B-4F08-47C6-8D4C-3B7FCA56AF67}">
          <p14:sldIdLst>
            <p14:sldId id="256"/>
            <p14:sldId id="257"/>
            <p14:sldId id="270"/>
            <p14:sldId id="268"/>
            <p14:sldId id="271"/>
          </p14:sldIdLst>
        </p14:section>
        <p14:section name="Раздел без заголовка" id="{137E34DC-E787-4A0F-9BCA-42841F9520F5}">
          <p14:sldIdLst>
            <p14:sldId id="272"/>
            <p14:sldId id="259"/>
            <p14:sldId id="260"/>
            <p14:sldId id="261"/>
            <p14:sldId id="263"/>
            <p14:sldId id="275"/>
            <p14:sldId id="273"/>
            <p14:sldId id="274"/>
            <p14:sldId id="26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0E46"/>
    <a:srgbClr val="2A1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Федеральный бюджет</c:v>
                </c:pt>
                <c:pt idx="1">
                  <c:v>Областной бюджет</c:v>
                </c:pt>
                <c:pt idx="2">
                  <c:v>Местный бюджет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0.71</c:v>
                </c:pt>
                <c:pt idx="1">
                  <c:v>0.04</c:v>
                </c:pt>
                <c:pt idx="2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43DCD-B844-48FB-B87B-AD50C0028C22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C342-3937-4783-BE93-64DCEE685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578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C342-3937-4783-BE93-64DCEE685E4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48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C342-3937-4783-BE93-64DCEE685E4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48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CCC342-3937-4783-BE93-64DCEE685E4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014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036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25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031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0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01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0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2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035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75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582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68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92D9C-3B1C-4726-A23E-CA70C7C58BA8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D4C77-33B6-4348-8B79-DCA92D8A5F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2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6480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40"/>
            <a:ext cx="8839200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48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Субъекты комплексных кадастровых работ</a:t>
            </a:r>
            <a:endParaRPr lang="ru-RU" sz="3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algn="l">
              <a:spcBef>
                <a:spcPts val="0"/>
              </a:spcBef>
              <a:spcAft>
                <a:spcPts val="1200"/>
              </a:spcAft>
            </a:pPr>
            <a:endParaRPr lang="ru-RU" sz="2000" b="1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Заказчики </a:t>
            </a:r>
            <a:r>
              <a:rPr lang="ru-RU" sz="24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– уполномоченный орган местного самоуправления муниципального района или городского округа;</a:t>
            </a: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sz="1200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Исполнители</a:t>
            </a:r>
            <a:r>
              <a:rPr lang="ru-RU" sz="24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 – кадастровые инженеры на основании государственного или муниципального контракта;</a:t>
            </a: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sz="1200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Орган регистрации прав</a:t>
            </a:r>
            <a:r>
              <a:rPr lang="ru-RU" sz="24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endParaRPr lang="ru-RU" sz="1200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  <a:p>
            <a:pPr marL="630900" indent="-342900" algn="l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Правообладатели</a:t>
            </a:r>
            <a:r>
              <a:rPr lang="ru-RU" sz="24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 объектов недвижимости.</a:t>
            </a:r>
          </a:p>
          <a:p>
            <a:pPr marL="288000" algn="l">
              <a:spcBef>
                <a:spcPts val="0"/>
              </a:spcBef>
              <a:spcAft>
                <a:spcPts val="1200"/>
              </a:spcAft>
            </a:pPr>
            <a:endParaRPr lang="ru-RU" sz="2000" b="1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801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ВЫПОЛНЕНИЯ КОМПЛЕКСНЫХ КАДАСТРОВЫХ РАБОТ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422" y="1819672"/>
            <a:ext cx="4137570" cy="46435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Первый этап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Заключение муниципального контракта</a:t>
            </a:r>
            <a:r>
              <a:rPr lang="ru-RU" sz="2000" dirty="0" smtClean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AutoNum type="arabicPeriod"/>
            </a:pPr>
            <a:endParaRPr lang="ru-RU" sz="12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Передача имеющихся в наличии заказчика материалов исполнителю работ.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12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Информирование населения о проведении комплексных кадастровых работ.</a:t>
            </a:r>
          </a:p>
          <a:p>
            <a:pPr marL="342900" indent="-342900">
              <a:buAutoNum type="arabicPeriod"/>
            </a:pPr>
            <a:endParaRPr lang="ru-RU" sz="11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Создание согласительной комиссии.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819672"/>
            <a:ext cx="4104456" cy="47056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Второй этап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Подготовка карта-плана территории исполнителем работ.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Представление карта-плана заказчику работ.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74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ЭТАПЫ ВЫПОЛНЕНИЯ КОМПЛЕКСНЫХ КАДАСТРОВЫХ РАБОТ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422" y="1819672"/>
            <a:ext cx="4137570" cy="464353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Третий этап</a:t>
            </a: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Проведение заседаний согласительной комиссии.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Рассмотрение и урегулирование представленных возражений.</a:t>
            </a:r>
          </a:p>
          <a:p>
            <a:pPr marL="342900" indent="-342900">
              <a:buAutoNum type="arabicPeriod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Согласование местоположения границ объектов ККР согласительной комиссией.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819672"/>
            <a:ext cx="4104456" cy="47056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 smtClean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</a:rPr>
              <a:t>Четвертый этап</a:t>
            </a:r>
            <a:endParaRPr lang="ru-RU" sz="2000" b="1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Представление исполнителем ККР карта-плана заказчику.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Утверждение карта-плана заказчиком работ.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Направление заказчиком ККР заявлений и карта-плана территории в орган регистрации прав.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Внесение в ЕГРН сведений об объектах недвижимости.</a:t>
            </a:r>
            <a:endParaRPr lang="ru-RU" sz="2000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solidFill>
                  <a:schemeClr val="tx1"/>
                </a:solidFill>
              </a:rPr>
              <a:t>Приемка результатов ККР. </a:t>
            </a: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endParaRPr lang="ru-RU" dirty="0">
              <a:solidFill>
                <a:schemeClr val="tx1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5345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94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Проведение комплексных кадастровых работ. План на 2021 год.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422" y="1809800"/>
            <a:ext cx="2448272" cy="15841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17</a:t>
            </a:r>
            <a:r>
              <a:rPr lang="ru-RU" dirty="0" smtClean="0"/>
              <a:t> муниципальных образований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69593" y="1809800"/>
            <a:ext cx="2448272" cy="15841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51</a:t>
            </a:r>
            <a:r>
              <a:rPr lang="ru-RU" dirty="0" smtClean="0"/>
              <a:t> кадастровый квартал</a:t>
            </a:r>
          </a:p>
          <a:p>
            <a:pPr algn="ctr"/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72200" y="1809800"/>
            <a:ext cx="2448272" cy="15841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11 198,9</a:t>
            </a:r>
            <a:r>
              <a:rPr lang="ru-RU" dirty="0" smtClean="0"/>
              <a:t> руб.   – стоимость проведения кадастровых работ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4025044"/>
            <a:ext cx="2520280" cy="194421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7660</a:t>
            </a:r>
            <a:r>
              <a:rPr lang="ru-RU" dirty="0" smtClean="0"/>
              <a:t>   – количество объектов недвижимого имущества в кадастровых кварталах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48064" y="3595328"/>
            <a:ext cx="2016224" cy="129614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5087</a:t>
            </a:r>
            <a:r>
              <a:rPr lang="ru-RU" dirty="0" smtClean="0"/>
              <a:t> земельных участков</a:t>
            </a:r>
          </a:p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189587" y="4997152"/>
            <a:ext cx="2016224" cy="138417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2573</a:t>
            </a:r>
            <a:r>
              <a:rPr lang="ru-RU" dirty="0" smtClean="0"/>
              <a:t> объекта капитального строительства</a:t>
            </a:r>
          </a:p>
          <a:p>
            <a:pPr algn="ctr"/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995936" y="5157192"/>
            <a:ext cx="1008112" cy="452028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995936" y="4243400"/>
            <a:ext cx="1008112" cy="409736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2915816" y="2492896"/>
            <a:ext cx="36004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940152" y="2492896"/>
            <a:ext cx="360040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4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Финансирование комплексных кадастровых работ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0296617"/>
              </p:ext>
            </p:extLst>
          </p:nvPr>
        </p:nvGraphicFramePr>
        <p:xfrm>
          <a:off x="683568" y="1844824"/>
          <a:ext cx="799288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3288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Подготовительные работы:</a:t>
            </a:r>
            <a:endParaRPr lang="ru-RU" sz="3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algn="l">
              <a:spcBef>
                <a:spcPts val="0"/>
              </a:spcBef>
              <a:spcAft>
                <a:spcPts val="1200"/>
              </a:spcAft>
            </a:pPr>
            <a:endParaRPr lang="ru-RU" sz="2000" b="1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8000" algn="l">
              <a:spcBef>
                <a:spcPts val="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1. Работа с населением:</a:t>
            </a:r>
          </a:p>
          <a:p>
            <a:pPr marL="288000" indent="-571500"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проведение схода граждан;</a:t>
            </a:r>
          </a:p>
          <a:p>
            <a:pPr marL="288000" indent="-571500" algn="l">
              <a:buFont typeface="Wingdings" pitchFamily="2" charset="2"/>
              <a:buChar char="ü"/>
            </a:pP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информирование граждан, проживающих в частном секторе (вкладывать информацию о ККР в почтовые ящики, расклеивать в местах скопления людей: остановках, больницах, магазинах, ларьках, гаражных и садоводческих кооперативах, подъездах многоквартирных жилых домов и т.д.).</a:t>
            </a:r>
          </a:p>
          <a:p>
            <a:pPr algn="l"/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8000" algn="just">
              <a:spcAft>
                <a:spcPts val="1200"/>
              </a:spcAft>
            </a:pPr>
            <a:r>
              <a:rPr lang="ru-RU" sz="2000" b="1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2. Подготовка документов, подлежащих передаче исполнителю работ:</a:t>
            </a:r>
          </a:p>
          <a:p>
            <a:pPr marL="288000" algn="just"/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Имеющиеся </a:t>
            </a:r>
            <a:r>
              <a:rPr lang="ru-RU" sz="1800" dirty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в распоряжении заказчика комплексных кадастровых работ материалы и необходимые для выполнения комплексных кадастровых работ </a:t>
            </a: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сведения, в </a:t>
            </a:r>
            <a:r>
              <a:rPr lang="ru-RU" sz="1800" dirty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том </a:t>
            </a: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числе:</a:t>
            </a:r>
          </a:p>
          <a:p>
            <a:pPr marL="288000" algn="just"/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-    сведения ЕГРН (в </a:t>
            </a:r>
            <a:r>
              <a:rPr lang="ru-RU" sz="1800" dirty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электронном виде), </a:t>
            </a:r>
            <a:endParaRPr lang="ru-RU" sz="1800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3750" indent="-285750" algn="just">
              <a:buFontTx/>
              <a:buChar char="-"/>
            </a:pP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сведения государственного </a:t>
            </a:r>
            <a:r>
              <a:rPr lang="ru-RU" sz="1800" dirty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адресного реестра (в электронном виде</a:t>
            </a: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marL="573750" indent="-285750" algn="just">
              <a:buFontTx/>
              <a:buChar char="-"/>
            </a:pP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сведения ИСОГД,</a:t>
            </a:r>
          </a:p>
          <a:p>
            <a:pPr marL="573750" indent="-285750" algn="just">
              <a:buFontTx/>
              <a:buChar char="-"/>
            </a:pP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сведения </a:t>
            </a:r>
            <a:r>
              <a:rPr lang="ru-RU" sz="1800" dirty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других систем и (или) архивов органов местного </a:t>
            </a:r>
            <a:r>
              <a:rPr lang="ru-RU" sz="1800" dirty="0" smtClean="0">
                <a:solidFill>
                  <a:srgbClr val="1A0E46"/>
                </a:solidFill>
                <a:latin typeface="Times New Roman" pitchFamily="18" charset="0"/>
                <a:cs typeface="Times New Roman" pitchFamily="18" charset="0"/>
              </a:rPr>
              <a:t>самоуправления.</a:t>
            </a:r>
            <a:endParaRPr lang="ru-RU" sz="1800" dirty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476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84784"/>
          </a:xfrm>
          <a:solidFill>
            <a:srgbClr val="1A0E46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Достижение показателей целевой модели №3 «Постановка на кадастровый учет земельных участков и объектов недвижимого имущества»</a:t>
            </a:r>
            <a:endParaRPr lang="ru-RU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1729" y="1628800"/>
            <a:ext cx="9144000" cy="5229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8000" algn="l">
              <a:spcBef>
                <a:spcPts val="0"/>
              </a:spcBef>
              <a:spcAft>
                <a:spcPts val="1200"/>
              </a:spcAft>
            </a:pPr>
            <a:endParaRPr lang="ru-RU" sz="2000" b="1" dirty="0" smtClean="0">
              <a:solidFill>
                <a:srgbClr val="1A0E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909136"/>
              </p:ext>
            </p:extLst>
          </p:nvPr>
        </p:nvGraphicFramePr>
        <p:xfrm>
          <a:off x="202704" y="1809762"/>
          <a:ext cx="8782050" cy="4867275"/>
        </p:xfrm>
        <a:graphic>
          <a:graphicData uri="http://schemas.openxmlformats.org/drawingml/2006/table">
            <a:tbl>
              <a:tblPr/>
              <a:tblGrid>
                <a:gridCol w="8782050"/>
              </a:tblGrid>
              <a:tr h="4867275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1.2.1. </a:t>
                      </a:r>
                      <a:r>
                        <a:rPr lang="ru-RU" sz="1800" b="1" u="sng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Доля площади земельных участков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, расположенных на территории субъекта Российской Федерации и учтенных в Едином государственном реестре недвижимости, с границами, установленными в соответствии с требованиями законодательства Российской Федерации, в площади территории такого субъекта Российской Федерации</a:t>
                      </a:r>
                    </a:p>
                    <a:p>
                      <a:endParaRPr lang="ru-RU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ru-RU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ru-RU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endParaRPr lang="ru-RU" dirty="0" smtClean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  <a:p>
                      <a:pPr algn="just"/>
                      <a:r>
                        <a:rPr lang="ru-RU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2.3.1. </a:t>
                      </a:r>
                      <a:r>
                        <a:rPr lang="ru-RU" sz="1800" b="1" u="sng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Доля количества земельных участков </a:t>
                      </a:r>
                      <a:r>
                        <a:rPr lang="ru-RU" sz="1800" b="1" dirty="0" smtClean="0">
                          <a:solidFill>
                            <a:schemeClr val="accent5">
                              <a:lumMod val="2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 Едином государственном реестре недвижимости с границами, установленными в соответствии с требованиями законодательства Российской Федерации, в общем количестве земельных участков, учтенных в Едином государственном реестре недвижимости</a:t>
                      </a:r>
                    </a:p>
                    <a:p>
                      <a:pPr algn="just"/>
                      <a:endParaRPr lang="ru-RU" sz="18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pPr algn="just"/>
                      <a:endParaRPr lang="ru-RU" sz="1800" b="1" dirty="0" smtClean="0">
                        <a:solidFill>
                          <a:schemeClr val="accent5">
                            <a:lumMod val="2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cxnSp>
        <p:nvCxnSpPr>
          <p:cNvPr id="12" name="Прямая соединительная линия 11"/>
          <p:cNvCxnSpPr>
            <a:endCxn id="8" idx="3"/>
          </p:cNvCxnSpPr>
          <p:nvPr/>
        </p:nvCxnSpPr>
        <p:spPr>
          <a:xfrm flipV="1">
            <a:off x="179512" y="4243399"/>
            <a:ext cx="8805242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/>
          <p:cNvSpPr/>
          <p:nvPr/>
        </p:nvSpPr>
        <p:spPr bwMode="auto">
          <a:xfrm>
            <a:off x="611560" y="3429000"/>
            <a:ext cx="1070521" cy="458449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ФАКТ</a:t>
            </a: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2123726" y="3527430"/>
            <a:ext cx="2166729" cy="324344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lang="ru-RU" sz="1500" b="1" dirty="0">
                <a:latin typeface="Times New Roman" pitchFamily="18" charset="0"/>
              </a:rPr>
              <a:t>н</a:t>
            </a: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а 01.12.2020 – 42,4%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6156176" y="3527430"/>
            <a:ext cx="2520280" cy="324344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500" b="1" dirty="0">
                <a:latin typeface="Times New Roman" pitchFamily="18" charset="0"/>
              </a:rPr>
              <a:t>на конец 2021 года </a:t>
            </a:r>
            <a:r>
              <a:rPr lang="ru-RU" sz="1500" b="1" dirty="0" smtClean="0">
                <a:latin typeface="Times New Roman" pitchFamily="18" charset="0"/>
              </a:rPr>
              <a:t>- 85</a:t>
            </a:r>
            <a:r>
              <a:rPr lang="ru-RU" sz="1500" b="1" dirty="0">
                <a:latin typeface="Times New Roman" pitchFamily="18" charset="0"/>
              </a:rPr>
              <a:t>%</a:t>
            </a:r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4788024" y="3429000"/>
            <a:ext cx="998513" cy="458449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ЦЕЛЬ</a:t>
            </a:r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611561" y="5661248"/>
            <a:ext cx="1050752" cy="467702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ФАКТ</a:t>
            </a:r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2123725" y="5745961"/>
            <a:ext cx="2166729" cy="324344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500" b="1" dirty="0">
                <a:latin typeface="Times New Roman" pitchFamily="18" charset="0"/>
              </a:rPr>
              <a:t>на 01.12.2020 – 47,3%</a:t>
            </a:r>
          </a:p>
        </p:txBody>
      </p:sp>
      <p:sp>
        <p:nvSpPr>
          <p:cNvPr id="20" name="Стрелка вправо 19"/>
          <p:cNvSpPr/>
          <p:nvPr/>
        </p:nvSpPr>
        <p:spPr bwMode="auto">
          <a:xfrm>
            <a:off x="4788024" y="5661248"/>
            <a:ext cx="1011833" cy="444732"/>
          </a:xfrm>
          <a:prstGeom prst="rightArrow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449263" rtl="0" eaLnBrk="1" fontAlgn="base" latinLnBrk="0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pitchFamily="2" charset="0"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ЦЕЛЬ</a:t>
            </a:r>
          </a:p>
        </p:txBody>
      </p:sp>
      <p:sp>
        <p:nvSpPr>
          <p:cNvPr id="21" name="Скругленный прямоугольник 20"/>
          <p:cNvSpPr/>
          <p:nvPr/>
        </p:nvSpPr>
        <p:spPr bwMode="auto">
          <a:xfrm>
            <a:off x="6156176" y="5745961"/>
            <a:ext cx="2520280" cy="324344"/>
          </a:xfrm>
          <a:prstGeom prst="roundRect">
            <a:avLst/>
          </a:prstGeom>
          <a:solidFill>
            <a:schemeClr val="bg1"/>
          </a:solidFill>
          <a:ln w="31750" cap="flat" cmpd="sng" algn="ctr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defTabSz="449263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</a:pPr>
            <a:r>
              <a:rPr lang="ru-RU" sz="1500" b="1" dirty="0">
                <a:latin typeface="Times New Roman" pitchFamily="18" charset="0"/>
              </a:rPr>
              <a:t>на конец 2021 года – 80%</a:t>
            </a:r>
          </a:p>
        </p:txBody>
      </p:sp>
    </p:spTree>
    <p:extLst>
      <p:ext uri="{BB962C8B-B14F-4D97-AF65-F5344CB8AC3E}">
        <p14:creationId xmlns:p14="http://schemas.microsoft.com/office/powerpoint/2010/main" val="357035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06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570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410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431</Words>
  <Application>Microsoft Office PowerPoint</Application>
  <PresentationFormat>Экран (4:3)</PresentationFormat>
  <Paragraphs>85</Paragraphs>
  <Slides>14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Проведение комплексных кадастровых работ. План на 2021 год.</vt:lpstr>
      <vt:lpstr>Финансирование комплексных кадастровых работ</vt:lpstr>
      <vt:lpstr>Подготовительные работы:</vt:lpstr>
      <vt:lpstr>Достижение показателей целевой модели №3 «Постановка на кадастровый учет земельных участков и объектов недвижимого имущества»</vt:lpstr>
      <vt:lpstr>Презентация PowerPoint</vt:lpstr>
      <vt:lpstr>Презентация PowerPoint</vt:lpstr>
      <vt:lpstr>Презентация PowerPoint</vt:lpstr>
      <vt:lpstr>Презентация PowerPoint</vt:lpstr>
      <vt:lpstr>Субъекты комплексных кадастровых работ</vt:lpstr>
      <vt:lpstr>ЭТАПЫ ВЫПОЛНЕНИЯ КОМПЛЕКСНЫХ КАДАСТРОВЫХ РАБОТ</vt:lpstr>
      <vt:lpstr>ЭТАПЫ ВЫПОЛНЕНИЯ КОМПЛЕКСНЫХ КАДАСТРОВЫХ РАБОТ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Антонина Владимировна Думнова</dc:creator>
  <cp:lastModifiedBy>Антонина Владимировна Думнова</cp:lastModifiedBy>
  <cp:revision>17</cp:revision>
  <cp:lastPrinted>2020-12-23T13:48:47Z</cp:lastPrinted>
  <dcterms:created xsi:type="dcterms:W3CDTF">2020-12-23T07:29:06Z</dcterms:created>
  <dcterms:modified xsi:type="dcterms:W3CDTF">2020-12-24T07:50:34Z</dcterms:modified>
</cp:coreProperties>
</file>